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twC7nPvABxd8nY9pcKJ6VO+T2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14A0C7-2BD7-4C70-8E9A-3911555899D4}">
  <a:tblStyle styleId="{E314A0C7-2BD7-4C70-8E9A-391155589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customschemas.google.com/relationships/presentationmetadata" Target="meta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ca49f3b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22ca49f3b3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ca49f3b3a_1_3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2ca49f3b3a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ca49f3b3a_1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2ca49f3b3a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ca49f3b3a_1_3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ca49f3b3a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d177a7f5b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2d177a7f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d177a7f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209" name="Google Shape;209;g22d177a7f5b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ca49f3b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107" name="Google Shape;107;g22ca49f3b3a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ca49f3b3a_1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ca49f3b3a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2ca49f3b3a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ca49f3b3a_1_4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ca49f3b3a_1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2ca49f3b3a_1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ca49f3b3a_1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2ca49f3b3a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ca49f3b3a_1_4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2ca49f3b3a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ca49f3b3a_1_5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2ca49f3b3a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ca49f3b3a_1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2ca49f3b3a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ca49f3b3a_1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2ca49f3b3a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ca49f3b3a_1_33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2ca49f3b3a_1_3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2ca49f3b3a_1_33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2ca49f3b3a_1_3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ca49f3b3a_1_341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2ca49f3b3a_1_341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22ca49f3b3a_1_341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22ca49f3b3a_1_34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2ca49f3b3a_1_34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2ca49f3b3a_1_3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ca49f3b3a_1_348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2ca49f3b3a_1_348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2ca49f3b3a_1_348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22ca49f3b3a_1_3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2ca49f3b3a_1_3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2ca49f3b3a_1_3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ca49f3b3a_1_3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2ca49f3b3a_1_31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22ca49f3b3a_1_3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2ca49f3b3a_1_3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2ca49f3b3a_1_3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22ca49f3b3a_1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ca49f3b3a_1_323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22ca49f3b3a_1_323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22ca49f3b3a_1_3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2ca49f3b3a_1_3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2ca49f3b3a_1_3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ca49f3b3a_1_329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22ca49f3b3a_1_329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22ca49f3b3a_1_3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2ca49f3b3a_1_3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2ca49f3b3a_1_3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2ca49f3b3a_1_3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2ca49f3b3a_1_3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22ca49f3b3a_1_3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2ca49f3b3a_1_3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2ca49f3b3a_1_3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2ca49f3b3a_1_3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LCOE_logo_HWHT.png" id="103" name="Google Shape;103;g22ca49f3b3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2ca49f3b3a_1_0"/>
          <p:cNvSpPr txBox="1"/>
          <p:nvPr/>
        </p:nvSpPr>
        <p:spPr>
          <a:xfrm>
            <a:off x="106800" y="2342400"/>
            <a:ext cx="89304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40">
                <a:solidFill>
                  <a:schemeClr val="lt1"/>
                </a:solidFill>
              </a:rPr>
              <a:t>ECEN 404 Final Presentation</a:t>
            </a:r>
            <a:endParaRPr b="1" sz="404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40">
                <a:solidFill>
                  <a:schemeClr val="lt1"/>
                </a:solidFill>
              </a:rPr>
              <a:t>Team 56: Fall Detection</a:t>
            </a:r>
            <a:br>
              <a:rPr b="1" lang="en-US" sz="4040">
                <a:solidFill>
                  <a:schemeClr val="lt1"/>
                </a:solidFill>
              </a:rPr>
            </a:b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Nhan Nguyen, Justin Haryanto</a:t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Sponsor: </a:t>
            </a:r>
            <a:r>
              <a:rPr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Krishna Gadepally</a:t>
            </a:r>
            <a:b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TA: </a:t>
            </a:r>
            <a:r>
              <a:rPr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Swarnabha Roy, Dalton W. Cyr</a:t>
            </a:r>
            <a:b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a49f3b3a_1_391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Justin Haryanto</a:t>
            </a:r>
            <a:endParaRPr sz="2980"/>
          </a:p>
        </p:txBody>
      </p:sp>
      <p:sp>
        <p:nvSpPr>
          <p:cNvPr id="186" name="Google Shape;186;g22ca49f3b3a_1_391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2ca49f3b3a_1_391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Validation Plan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&gt;15 UR and &gt;5 Adhikari fall datasets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&gt;10 480p MP4 clips of with a max duration of 10 seconds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Create a UI for the user to upload an MP4 or series of images and display the result to the user as a video</a:t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Validation Status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30 UR and 10 Adhikari fall datasets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78 MP4 clips with a duration of 5 to 7 seconds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Designed a website, based on a typical A&amp;M website, that allowed for file upload and error checking</a:t>
            </a:r>
            <a:endParaRPr b="0" sz="21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a49f3b3a_1_355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93" name="Google Shape;193;g22ca49f3b3a_1_355"/>
          <p:cNvSpPr txBox="1"/>
          <p:nvPr/>
        </p:nvSpPr>
        <p:spPr>
          <a:xfrm>
            <a:off x="590250" y="4759750"/>
            <a:ext cx="79635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-US" sz="2050"/>
              <a:t>System could accept either a single video or series of images, not both at once</a:t>
            </a:r>
            <a:endParaRPr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-US" sz="2050"/>
              <a:t>System will display an error message if above requirements are violated</a:t>
            </a:r>
            <a:endParaRPr sz="20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-US" sz="2050"/>
              <a:t>System takes at least 1 minute to process input</a:t>
            </a:r>
            <a:endParaRPr sz="20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/>
          </a:p>
        </p:txBody>
      </p:sp>
      <p:pic>
        <p:nvPicPr>
          <p:cNvPr id="194" name="Google Shape;194;g22ca49f3b3a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75" y="1595962"/>
            <a:ext cx="6351050" cy="35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a49f3b3a_1_375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0" name="Google Shape;200;g22ca49f3b3a_1_375"/>
          <p:cNvSpPr txBox="1"/>
          <p:nvPr/>
        </p:nvSpPr>
        <p:spPr>
          <a:xfrm>
            <a:off x="660900" y="1852350"/>
            <a:ext cx="7822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Issues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Improvements on the pose estimation subsystem was limited and above the expertise of the team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New features were being added and an unclear end goal resulted in scope creep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Full system integration was not ready at the start of the semester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d177a7f5b_0_1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6" name="Google Shape;206;g22d177a7f5b_0_17"/>
          <p:cNvSpPr txBox="1"/>
          <p:nvPr/>
        </p:nvSpPr>
        <p:spPr>
          <a:xfrm>
            <a:off x="660900" y="1852350"/>
            <a:ext cx="78222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Changes from Original Plan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Pose Estimation subsystem improvements put aside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Nhan was better suited at ML models so took over the fall detection subsystem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The externals subsystem was added (involving datasets for training and testing, as well as the UI) and worked by Justin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Live video feed w</a:t>
            </a:r>
            <a:r>
              <a:rPr lang="en-US" sz="2100"/>
              <a:t>as</a:t>
            </a:r>
            <a:r>
              <a:rPr lang="en-US" sz="2100"/>
              <a:t> </a:t>
            </a:r>
            <a:r>
              <a:rPr lang="en-US" sz="2100"/>
              <a:t>determined</a:t>
            </a:r>
            <a:r>
              <a:rPr lang="en-US" sz="2100"/>
              <a:t> to be</a:t>
            </a:r>
            <a:r>
              <a:rPr lang="en-US" sz="2100"/>
              <a:t> an</a:t>
            </a:r>
            <a:r>
              <a:rPr lang="en-US" sz="2100"/>
              <a:t> optional </a:t>
            </a:r>
            <a:r>
              <a:rPr lang="en-US" sz="2100"/>
              <a:t>feature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Current Status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Integration is complete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Accuracy of the full system is not fully validated and further stress testing of the system is likely needed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Adding UI scaling for different screen sizes (such as phones)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LCOE_logo_HWHT.png" id="211" name="Google Shape;211;g22d177a7f5b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725" y="181993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2d177a7f5b_0_22"/>
          <p:cNvSpPr txBox="1"/>
          <p:nvPr>
            <p:ph idx="1" type="subTitle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5400">
                <a:solidFill>
                  <a:schemeClr val="lt1"/>
                </a:solidFill>
              </a:rPr>
              <a:t>Thank You</a:t>
            </a:r>
            <a:endParaRPr b="1"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ca49f3b3a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10" name="Google Shape;110;g22ca49f3b3a_1_5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2150"/>
              <a:t>Problem</a:t>
            </a:r>
            <a:endParaRPr b="1" sz="2150"/>
          </a:p>
          <a:p>
            <a:pPr indent="-365125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150"/>
              <a:buChar char="●"/>
            </a:pPr>
            <a:r>
              <a:rPr lang="en-US" sz="2150"/>
              <a:t>Design a video-based fall detection system</a:t>
            </a:r>
            <a:endParaRPr sz="215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2150"/>
              <a:t>Solution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150"/>
              <a:buChar char="●"/>
            </a:pPr>
            <a:r>
              <a:rPr lang="en-US" sz="2150"/>
              <a:t>Convert video and images in to a useable format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en-US" sz="2150"/>
              <a:t>Determine if a fall has occurred using Random Forests and CNN machine learning models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lang="en-US" sz="2150"/>
              <a:t>Output result as a video to user</a:t>
            </a:r>
            <a:endParaRPr sz="2150"/>
          </a:p>
        </p:txBody>
      </p:sp>
      <p:pic>
        <p:nvPicPr>
          <p:cNvPr id="111" name="Google Shape;111;g22ca49f3b3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275" y="2721750"/>
            <a:ext cx="3619249" cy="24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2ca49f3b3a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0142" y="1665925"/>
            <a:ext cx="2213856" cy="124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g22ca49f3b3a_1_12"/>
          <p:cNvCxnSpPr/>
          <p:nvPr/>
        </p:nvCxnSpPr>
        <p:spPr>
          <a:xfrm rot="10800000">
            <a:off x="2302853" y="2559755"/>
            <a:ext cx="0" cy="124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g22ca49f3b3a_1_12"/>
          <p:cNvCxnSpPr/>
          <p:nvPr/>
        </p:nvCxnSpPr>
        <p:spPr>
          <a:xfrm rot="10800000">
            <a:off x="6435675" y="4137859"/>
            <a:ext cx="0" cy="21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g22ca49f3b3a_1_12"/>
          <p:cNvCxnSpPr/>
          <p:nvPr/>
        </p:nvCxnSpPr>
        <p:spPr>
          <a:xfrm rot="5400000">
            <a:off x="4925625" y="5689197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g22ca49f3b3a_1_12"/>
          <p:cNvCxnSpPr/>
          <p:nvPr/>
        </p:nvCxnSpPr>
        <p:spPr>
          <a:xfrm rot="5400000">
            <a:off x="4925625" y="4325252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g22ca49f3b3a_1_12"/>
          <p:cNvCxnSpPr/>
          <p:nvPr/>
        </p:nvCxnSpPr>
        <p:spPr>
          <a:xfrm rot="5400000">
            <a:off x="5265300" y="2940924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g22ca49f3b3a_1_12"/>
          <p:cNvCxnSpPr/>
          <p:nvPr/>
        </p:nvCxnSpPr>
        <p:spPr>
          <a:xfrm rot="-5400000">
            <a:off x="5502850" y="3202899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g22ca49f3b3a_1_12"/>
          <p:cNvCxnSpPr/>
          <p:nvPr/>
        </p:nvCxnSpPr>
        <p:spPr>
          <a:xfrm>
            <a:off x="1942834" y="2364780"/>
            <a:ext cx="348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22ca49f3b3a_1_12"/>
          <p:cNvCxnSpPr/>
          <p:nvPr/>
        </p:nvCxnSpPr>
        <p:spPr>
          <a:xfrm>
            <a:off x="2291525" y="2567800"/>
            <a:ext cx="257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g22ca49f3b3a_1_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sp>
        <p:nvSpPr>
          <p:cNvPr id="127" name="Google Shape;127;g22ca49f3b3a_1_12"/>
          <p:cNvSpPr/>
          <p:nvPr/>
        </p:nvSpPr>
        <p:spPr>
          <a:xfrm>
            <a:off x="4917138" y="2231250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Website UI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2ca49f3b3a_1_12"/>
          <p:cNvSpPr/>
          <p:nvPr/>
        </p:nvSpPr>
        <p:spPr>
          <a:xfrm>
            <a:off x="1162363" y="3633688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User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2ca49f3b3a_1_12"/>
          <p:cNvSpPr/>
          <p:nvPr/>
        </p:nvSpPr>
        <p:spPr>
          <a:xfrm>
            <a:off x="4917150" y="3429000"/>
            <a:ext cx="19005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Google Colab</a:t>
            </a:r>
            <a:endParaRPr b="1" sz="2400"/>
          </a:p>
        </p:txBody>
      </p:sp>
      <p:sp>
        <p:nvSpPr>
          <p:cNvPr id="130" name="Google Shape;130;g22ca49f3b3a_1_12"/>
          <p:cNvSpPr/>
          <p:nvPr/>
        </p:nvSpPr>
        <p:spPr>
          <a:xfrm>
            <a:off x="3795600" y="4804050"/>
            <a:ext cx="19005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Pose Estimation</a:t>
            </a:r>
            <a:endParaRPr b="1" sz="2400"/>
          </a:p>
        </p:txBody>
      </p:sp>
      <p:sp>
        <p:nvSpPr>
          <p:cNvPr id="131" name="Google Shape;131;g22ca49f3b3a_1_12"/>
          <p:cNvSpPr/>
          <p:nvPr/>
        </p:nvSpPr>
        <p:spPr>
          <a:xfrm>
            <a:off x="3795600" y="6179102"/>
            <a:ext cx="4143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Fall Detection</a:t>
            </a:r>
            <a:endParaRPr b="1" sz="2400"/>
          </a:p>
        </p:txBody>
      </p:sp>
      <p:sp>
        <p:nvSpPr>
          <p:cNvPr id="132" name="Google Shape;132;g22ca49f3b3a_1_12"/>
          <p:cNvSpPr txBox="1"/>
          <p:nvPr/>
        </p:nvSpPr>
        <p:spPr>
          <a:xfrm>
            <a:off x="6013450" y="2805675"/>
            <a:ext cx="19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Post Result</a:t>
            </a:r>
            <a:endParaRPr sz="2400"/>
          </a:p>
        </p:txBody>
      </p:sp>
      <p:sp>
        <p:nvSpPr>
          <p:cNvPr id="133" name="Google Shape;133;g22ca49f3b3a_1_12"/>
          <p:cNvSpPr txBox="1"/>
          <p:nvPr/>
        </p:nvSpPr>
        <p:spPr>
          <a:xfrm>
            <a:off x="6506275" y="4683600"/>
            <a:ext cx="197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Upload Result</a:t>
            </a:r>
            <a:endParaRPr sz="2400"/>
          </a:p>
        </p:txBody>
      </p:sp>
      <p:sp>
        <p:nvSpPr>
          <p:cNvPr id="134" name="Google Shape;134;g22ca49f3b3a_1_12"/>
          <p:cNvSpPr txBox="1"/>
          <p:nvPr/>
        </p:nvSpPr>
        <p:spPr>
          <a:xfrm>
            <a:off x="3795600" y="4180725"/>
            <a:ext cx="148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Send File</a:t>
            </a:r>
            <a:endParaRPr sz="2400"/>
          </a:p>
        </p:txBody>
      </p:sp>
      <p:sp>
        <p:nvSpPr>
          <p:cNvPr id="135" name="Google Shape;135;g22ca49f3b3a_1_12"/>
          <p:cNvSpPr txBox="1"/>
          <p:nvPr/>
        </p:nvSpPr>
        <p:spPr>
          <a:xfrm>
            <a:off x="1617550" y="5555775"/>
            <a:ext cx="362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Send Processed Data</a:t>
            </a:r>
            <a:endParaRPr sz="2400"/>
          </a:p>
        </p:txBody>
      </p:sp>
      <p:cxnSp>
        <p:nvCxnSpPr>
          <p:cNvPr id="136" name="Google Shape;136;g22ca49f3b3a_1_12"/>
          <p:cNvCxnSpPr/>
          <p:nvPr/>
        </p:nvCxnSpPr>
        <p:spPr>
          <a:xfrm>
            <a:off x="1958575" y="2374550"/>
            <a:ext cx="0" cy="122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g22ca49f3b3a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48" y="2657684"/>
            <a:ext cx="1181520" cy="88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2ca49f3b3a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428" y="2657675"/>
            <a:ext cx="1181520" cy="886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2ca49f3b3a_1_12"/>
          <p:cNvSpPr txBox="1"/>
          <p:nvPr/>
        </p:nvSpPr>
        <p:spPr>
          <a:xfrm>
            <a:off x="3516150" y="2805675"/>
            <a:ext cx="21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Upload File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2ca49f3b3a_1_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830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ca49f3b3a_1_198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Nhan Nguyen</a:t>
            </a:r>
            <a:endParaRPr sz="2980"/>
          </a:p>
        </p:txBody>
      </p:sp>
      <p:sp>
        <p:nvSpPr>
          <p:cNvPr id="151" name="Google Shape;151;g22ca49f3b3a_1_198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Trained and tested the Random Forests and CNN machine learning models for use in the fall detection system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Developed code to process images and pair them with numerical results (like keypoints and bounding boxes) from AlphaPose for fall detection training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Modified detection models to gauge and improve accuracy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Integrate AlphaPose with Fall Detection subsystem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Integrate the UI with the rest of the subsystems alongside Justin</a:t>
            </a:r>
            <a:endParaRPr b="0" sz="21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ca49f3b3a_1_499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Nhan Nguyen</a:t>
            </a:r>
            <a:endParaRPr sz="2980"/>
          </a:p>
        </p:txBody>
      </p:sp>
      <p:sp>
        <p:nvSpPr>
          <p:cNvPr id="157" name="Google Shape;157;g22ca49f3b3a_1_499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2ca49f3b3a_1_499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Challenges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Relatively low accuracies for ML models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Difficulties with RAM usage during ML models training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Difficulties in integrating AlphaPose-Fall Detection system and UI due to unexpected issues with interfacing with UI website </a:t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Solution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Adjust the architecture of ML models and more training to increase accuracy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Found a higher RAM environment for training and work out techniques to reduce RAM usage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Careful troubleshooting of UI code and starting back from the original state of the UI code</a:t>
            </a:r>
            <a:endParaRPr b="0" sz="21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ca49f3b3a_1_505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Nhan Nguyen</a:t>
            </a:r>
            <a:endParaRPr sz="2980"/>
          </a:p>
        </p:txBody>
      </p:sp>
      <p:sp>
        <p:nvSpPr>
          <p:cNvPr id="164" name="Google Shape;164;g22ca49f3b3a_1_505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2ca49f3b3a_1_505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Validation Plan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&gt;90% accuracy of random forest 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&gt;90% accuracy of CNN 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&gt;90% accuracy of fall detection system</a:t>
            </a:r>
            <a:endParaRPr b="0" sz="21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Validation Status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92% accuracy of random forest on all testing sets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35% accuracy of CNN on all testing sets</a:t>
            </a:r>
            <a:endParaRPr b="0" sz="215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</p:txBody>
      </p:sp>
      <p:graphicFrame>
        <p:nvGraphicFramePr>
          <p:cNvPr id="166" name="Google Shape;166;g22ca49f3b3a_1_505"/>
          <p:cNvGraphicFramePr/>
          <p:nvPr/>
        </p:nvGraphicFramePr>
        <p:xfrm>
          <a:off x="952500" y="523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{E314A0C7-2BD7-4C70-8E9A-3911555899D4}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UR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Adhikari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ca49f3b3a_1_204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Justin Haryanto</a:t>
            </a:r>
            <a:endParaRPr sz="2980"/>
          </a:p>
        </p:txBody>
      </p:sp>
      <p:sp>
        <p:nvSpPr>
          <p:cNvPr id="172" name="Google Shape;172;g22ca49f3b3a_1_204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2ca49f3b3a_1_204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Prepared over 40 fall detection datasets, each ranging from 100 to 4000 images, by adding keypoint and bounding boxes to a csv, allowing for model training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Recorded more than 70 video clips of myself falling and not falling onto Judo mats for testing the fall detection models</a:t>
            </a:r>
            <a:endParaRPr b="1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Designed the GUI for the system, modeled after A&amp;M websites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Hosted the GUI on a website using Flask and Ngrok, allowing the user to interact with the system from anywhere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Developed code to allow the system to accept and process both video and images, as well error checking to ensure the correct files are given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Integrated the fall detection system to the UI with Nhan</a:t>
            </a:r>
            <a:endParaRPr b="0" sz="21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a49f3b3a_1_369"/>
          <p:cNvSpPr txBox="1"/>
          <p:nvPr>
            <p:ph type="title"/>
          </p:nvPr>
        </p:nvSpPr>
        <p:spPr>
          <a:xfrm>
            <a:off x="4572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Justin Haryanto</a:t>
            </a:r>
            <a:endParaRPr sz="2980"/>
          </a:p>
        </p:txBody>
      </p:sp>
      <p:sp>
        <p:nvSpPr>
          <p:cNvPr id="179" name="Google Shape;179;g22ca49f3b3a_1_369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2ca49f3b3a_1_369"/>
          <p:cNvSpPr txBox="1"/>
          <p:nvPr>
            <p:ph type="title"/>
          </p:nvPr>
        </p:nvSpPr>
        <p:spPr>
          <a:xfrm>
            <a:off x="457200" y="2005266"/>
            <a:ext cx="82296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Challenges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Finding a UI solution that works with Google Colabs</a:t>
            </a:r>
            <a:endParaRPr b="0"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Figuring out ways to send files without the use of Google Drive</a:t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/>
              <a:t>Solution</a:t>
            </a:r>
            <a:endParaRPr sz="2150"/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●"/>
            </a:pPr>
            <a:r>
              <a:rPr b="0" lang="en-US" sz="2150"/>
              <a:t>A combination of Flask (to design the website) and NGrok (to host it) solved both solutions</a:t>
            </a:r>
            <a:endParaRPr b="0" sz="2150"/>
          </a:p>
          <a:p>
            <a:pPr indent="-3651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○"/>
            </a:pPr>
            <a:r>
              <a:rPr lang="en-US" sz="2150"/>
              <a:t>The models can be kept on Colab, allowing for the utilization of Google’s processing resources</a:t>
            </a:r>
            <a:endParaRPr sz="2150"/>
          </a:p>
          <a:p>
            <a:pPr indent="-3651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Char char="○"/>
            </a:pPr>
            <a:r>
              <a:rPr lang="en-US" sz="2150"/>
              <a:t>Allowed for files to be uploaded directly to Colab</a:t>
            </a:r>
            <a:endParaRPr sz="21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